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7"/>
  </p:notesMasterIdLst>
  <p:sldIdLst>
    <p:sldId id="274" r:id="rId5"/>
    <p:sldId id="470" r:id="rId6"/>
    <p:sldId id="471" r:id="rId7"/>
    <p:sldId id="472" r:id="rId8"/>
    <p:sldId id="477" r:id="rId9"/>
    <p:sldId id="278" r:id="rId10"/>
    <p:sldId id="275" r:id="rId11"/>
    <p:sldId id="276" r:id="rId12"/>
    <p:sldId id="277" r:id="rId13"/>
    <p:sldId id="286" r:id="rId14"/>
    <p:sldId id="287" r:id="rId15"/>
    <p:sldId id="279" r:id="rId16"/>
    <p:sldId id="288" r:id="rId17"/>
    <p:sldId id="289" r:id="rId18"/>
    <p:sldId id="290" r:id="rId19"/>
    <p:sldId id="280" r:id="rId20"/>
    <p:sldId id="291" r:id="rId21"/>
    <p:sldId id="292" r:id="rId22"/>
    <p:sldId id="281" r:id="rId23"/>
    <p:sldId id="282" r:id="rId24"/>
    <p:sldId id="295" r:id="rId25"/>
    <p:sldId id="476" r:id="rId26"/>
    <p:sldId id="317" r:id="rId27"/>
    <p:sldId id="480" r:id="rId28"/>
    <p:sldId id="283" r:id="rId29"/>
    <p:sldId id="478" r:id="rId30"/>
    <p:sldId id="297" r:id="rId31"/>
    <p:sldId id="485" r:id="rId32"/>
    <p:sldId id="486" r:id="rId33"/>
    <p:sldId id="296" r:id="rId34"/>
    <p:sldId id="481" r:id="rId35"/>
    <p:sldId id="482" r:id="rId36"/>
    <p:sldId id="483" r:id="rId37"/>
    <p:sldId id="484" r:id="rId38"/>
    <p:sldId id="284" r:id="rId39"/>
    <p:sldId id="300" r:id="rId40"/>
    <p:sldId id="306" r:id="rId41"/>
    <p:sldId id="285" r:id="rId42"/>
    <p:sldId id="304" r:id="rId43"/>
    <p:sldId id="308" r:id="rId44"/>
    <p:sldId id="302" r:id="rId45"/>
    <p:sldId id="473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84EC1-37F7-4213-AF92-0DB257ACFCB4}" type="datetimeFigureOut">
              <a:rPr lang="fi-FI" smtClean="0"/>
              <a:t>23.10.2019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40074-FF95-4BD9-9160-42A3679388F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62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1217" y="4105462"/>
            <a:ext cx="8350898" cy="42920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00" b="1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96" y="1885822"/>
            <a:ext cx="5360605" cy="2042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51520" y="5822028"/>
            <a:ext cx="864096" cy="847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Kuva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7" y="5839156"/>
            <a:ext cx="673203" cy="7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200400" y="1368425"/>
            <a:ext cx="5393093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577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V Otsikko ja sisältö / 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5672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pet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98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urella sydämell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14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t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189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2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2354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331236" y="3900196"/>
            <a:ext cx="3886200" cy="2603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31235" y="261257"/>
            <a:ext cx="8486193" cy="62795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TYT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647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/ LABORANT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Otsikko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226766" y="1368425"/>
            <a:ext cx="4366727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92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10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95" r:id="rId3"/>
    <p:sldLayoutId id="2147483675" r:id="rId4"/>
    <p:sldLayoutId id="2147483664" r:id="rId5"/>
    <p:sldLayoutId id="2147483674" r:id="rId6"/>
    <p:sldLayoutId id="2147483673" r:id="rId7"/>
    <p:sldLayoutId id="2147483678" r:id="rId8"/>
    <p:sldLayoutId id="2147483680" r:id="rId9"/>
    <p:sldLayoutId id="2147483681" r:id="rId10"/>
    <p:sldLayoutId id="2147483696" r:id="rId11"/>
    <p:sldLayoutId id="2147483679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youtube.com/watch?v=kaoO5cY1aHk" TargetMode="Externa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compilers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studio.code.org/hoc/1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7" y="4105462"/>
            <a:ext cx="8350898" cy="609973"/>
          </a:xfrm>
        </p:spPr>
        <p:txBody>
          <a:bodyPr>
            <a:normAutofit/>
          </a:bodyPr>
          <a:lstStyle/>
          <a:p>
            <a:r>
              <a:rPr lang="fi-FI" dirty="0"/>
              <a:t>Basics in </a:t>
            </a:r>
            <a:r>
              <a:rPr lang="fi-FI" dirty="0" err="1"/>
              <a:t>programming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0926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Hardware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CPU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Basic </a:t>
            </a:r>
            <a:r>
              <a:rPr lang="fi-FI" dirty="0" err="1"/>
              <a:t>operation</a:t>
            </a:r>
            <a:r>
              <a:rPr lang="fi-FI" dirty="0"/>
              <a:t>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</a:t>
            </a:r>
            <a:r>
              <a:rPr lang="fi-FI" dirty="0" err="1"/>
              <a:t>Fetch</a:t>
            </a:r>
            <a:r>
              <a:rPr lang="fi-FI" dirty="0"/>
              <a:t> </a:t>
            </a:r>
            <a:r>
              <a:rPr lang="fi-FI" dirty="0" err="1"/>
              <a:t>order</a:t>
            </a:r>
            <a:br>
              <a:rPr lang="fi-FI" dirty="0"/>
            </a:br>
            <a:r>
              <a:rPr lang="fi-FI" dirty="0"/>
              <a:t>-</a:t>
            </a:r>
            <a:r>
              <a:rPr lang="fi-FI" dirty="0" err="1"/>
              <a:t>Decode</a:t>
            </a:r>
            <a:r>
              <a:rPr lang="fi-FI" dirty="0"/>
              <a:t> </a:t>
            </a:r>
            <a:r>
              <a:rPr lang="fi-FI" dirty="0" err="1"/>
              <a:t>order</a:t>
            </a:r>
            <a:br>
              <a:rPr lang="fi-FI" dirty="0"/>
            </a:br>
            <a:r>
              <a:rPr lang="fi-FI" dirty="0"/>
              <a:t>-</a:t>
            </a:r>
            <a:r>
              <a:rPr lang="fi-FI" dirty="0" err="1"/>
              <a:t>Execute</a:t>
            </a:r>
            <a:r>
              <a:rPr lang="fi-FI" dirty="0"/>
              <a:t> </a:t>
            </a:r>
            <a:r>
              <a:rPr lang="fi-FI" dirty="0" err="1"/>
              <a:t>order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</a:t>
            </a:r>
            <a:r>
              <a:rPr lang="fi-FI" dirty="0" err="1"/>
              <a:t>Save</a:t>
            </a:r>
            <a:r>
              <a:rPr lang="fi-FI" dirty="0"/>
              <a:t> </a:t>
            </a:r>
            <a:r>
              <a:rPr lang="fi-FI" dirty="0" err="1"/>
              <a:t>result</a:t>
            </a:r>
            <a:r>
              <a:rPr lang="fi-FI" dirty="0"/>
              <a:t> of </a:t>
            </a:r>
            <a:r>
              <a:rPr lang="fi-FI" dirty="0" err="1"/>
              <a:t>execution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pic>
        <p:nvPicPr>
          <p:cNvPr id="4098" name="Picture 2" descr="Kuvahaun tulos haulle microprocessor">
            <a:extLst>
              <a:ext uri="{FF2B5EF4-FFF2-40B4-BE49-F238E27FC236}">
                <a16:creationId xmlns:a16="http://schemas.microsoft.com/office/drawing/2014/main" id="{E358FFFB-A507-FA43-8EC7-C7A2E951C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747" y="1443318"/>
            <a:ext cx="4463119" cy="242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048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Hardware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CPU (Machine </a:t>
            </a:r>
            <a:r>
              <a:rPr lang="fi-FI" dirty="0" err="1"/>
              <a:t>code</a:t>
            </a:r>
            <a:r>
              <a:rPr lang="fi-FI" dirty="0"/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pic>
        <p:nvPicPr>
          <p:cNvPr id="5122" name="Picture 2" descr="Kuvahaun tulos haulle assembler">
            <a:extLst>
              <a:ext uri="{FF2B5EF4-FFF2-40B4-BE49-F238E27FC236}">
                <a16:creationId xmlns:a16="http://schemas.microsoft.com/office/drawing/2014/main" id="{0F2E1DCF-7CCF-2A41-8BE6-1BC717D0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42" y="1891990"/>
            <a:ext cx="5849988" cy="408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DCA3B5-1981-524D-B178-97D3EE41326E}"/>
              </a:ext>
            </a:extLst>
          </p:cNvPr>
          <p:cNvSpPr/>
          <p:nvPr/>
        </p:nvSpPr>
        <p:spPr>
          <a:xfrm>
            <a:off x="175788" y="6078937"/>
            <a:ext cx="7163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800" dirty="0" err="1"/>
              <a:t>https</a:t>
            </a:r>
            <a:r>
              <a:rPr lang="fi-FI" sz="2800" dirty="0"/>
              <a:t>://</a:t>
            </a:r>
            <a:r>
              <a:rPr lang="fi-FI" sz="2800" dirty="0" err="1"/>
              <a:t>en.wikipedia.org</a:t>
            </a:r>
            <a:r>
              <a:rPr lang="fi-FI" sz="2800" dirty="0"/>
              <a:t>/wiki/</a:t>
            </a:r>
            <a:r>
              <a:rPr lang="fi-FI" sz="2800" dirty="0" err="1"/>
              <a:t>Machine_code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198334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Hardware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Memory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Various</a:t>
            </a:r>
            <a:r>
              <a:rPr lang="fi-FI" dirty="0"/>
              <a:t> </a:t>
            </a:r>
            <a:r>
              <a:rPr lang="fi-FI" dirty="0" err="1"/>
              <a:t>options</a:t>
            </a:r>
            <a:r>
              <a:rPr lang="fi-FI" dirty="0"/>
              <a:t> for </a:t>
            </a:r>
            <a:r>
              <a:rPr lang="fi-FI" dirty="0" err="1"/>
              <a:t>saving</a:t>
            </a:r>
            <a:r>
              <a:rPr lang="fi-FI" dirty="0"/>
              <a:t> data: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</a:t>
            </a:r>
            <a:r>
              <a:rPr lang="fi-FI" dirty="0" err="1"/>
              <a:t>short</a:t>
            </a:r>
            <a:r>
              <a:rPr lang="fi-FI" dirty="0"/>
              <a:t> </a:t>
            </a:r>
            <a:r>
              <a:rPr lang="fi-FI" dirty="0" err="1"/>
              <a:t>term</a:t>
            </a:r>
            <a:r>
              <a:rPr lang="fi-FI" dirty="0"/>
              <a:t> / long </a:t>
            </a:r>
            <a:r>
              <a:rPr lang="fi-FI" dirty="0" err="1"/>
              <a:t>term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</a:t>
            </a:r>
            <a:r>
              <a:rPr lang="fi-FI" dirty="0" err="1"/>
              <a:t>static</a:t>
            </a:r>
            <a:r>
              <a:rPr lang="fi-FI" dirty="0"/>
              <a:t> / </a:t>
            </a:r>
            <a:r>
              <a:rPr lang="fi-FI" dirty="0" err="1"/>
              <a:t>temporary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-</a:t>
            </a:r>
            <a:r>
              <a:rPr lang="fi-FI" dirty="0" err="1"/>
              <a:t>fast</a:t>
            </a:r>
            <a:r>
              <a:rPr lang="fi-FI" dirty="0"/>
              <a:t> / </a:t>
            </a:r>
            <a:r>
              <a:rPr lang="fi-FI" dirty="0" err="1"/>
              <a:t>slow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0108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Hardware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Memory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Runtime </a:t>
            </a:r>
            <a:r>
              <a:rPr lang="fi-FI" dirty="0" err="1"/>
              <a:t>information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saved</a:t>
            </a:r>
            <a:r>
              <a:rPr lang="fi-FI" dirty="0"/>
              <a:t> into </a:t>
            </a:r>
            <a:r>
              <a:rPr lang="fi-FI" dirty="0" err="1"/>
              <a:t>central</a:t>
            </a:r>
            <a:r>
              <a:rPr lang="fi-FI" dirty="0"/>
              <a:t> </a:t>
            </a:r>
            <a:r>
              <a:rPr lang="fi-FI" dirty="0" err="1"/>
              <a:t>memory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Fast</a:t>
            </a:r>
            <a:r>
              <a:rPr lang="fi-FI" dirty="0"/>
              <a:t>, </a:t>
            </a:r>
            <a:r>
              <a:rPr lang="fi-FI" dirty="0" err="1"/>
              <a:t>temporary</a:t>
            </a:r>
            <a:r>
              <a:rPr lang="fi-FI" dirty="0"/>
              <a:t> ja </a:t>
            </a:r>
            <a:r>
              <a:rPr lang="fi-FI" dirty="0" err="1"/>
              <a:t>short-term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59057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Hardware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Memory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External</a:t>
            </a:r>
            <a:r>
              <a:rPr lang="fi-FI" dirty="0"/>
              <a:t> </a:t>
            </a:r>
            <a:r>
              <a:rPr lang="fi-FI" dirty="0" err="1"/>
              <a:t>memory</a:t>
            </a:r>
            <a:r>
              <a:rPr lang="fi-FI" dirty="0"/>
              <a:t> is </a:t>
            </a:r>
            <a:r>
              <a:rPr lang="fi-FI" dirty="0" err="1"/>
              <a:t>controlled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CPU’s</a:t>
            </a:r>
            <a:r>
              <a:rPr lang="fi-FI" dirty="0"/>
              <a:t> Control </a:t>
            </a:r>
            <a:r>
              <a:rPr lang="fi-FI" dirty="0" err="1"/>
              <a:t>Unit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External</a:t>
            </a:r>
            <a:r>
              <a:rPr lang="fi-FI" dirty="0"/>
              <a:t> </a:t>
            </a:r>
            <a:r>
              <a:rPr lang="fi-FI" dirty="0" err="1"/>
              <a:t>memory</a:t>
            </a:r>
            <a:r>
              <a:rPr lang="fi-FI" dirty="0"/>
              <a:t> is </a:t>
            </a:r>
            <a:r>
              <a:rPr lang="fi-FI" dirty="0" err="1"/>
              <a:t>persistent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executions</a:t>
            </a:r>
            <a:r>
              <a:rPr lang="fi-FI" dirty="0"/>
              <a:t> of </a:t>
            </a:r>
            <a:r>
              <a:rPr lang="fi-FI" dirty="0" err="1"/>
              <a:t>program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Slow</a:t>
            </a:r>
            <a:r>
              <a:rPr lang="fi-FI" dirty="0"/>
              <a:t>, long-</a:t>
            </a:r>
            <a:r>
              <a:rPr lang="fi-FI" dirty="0" err="1"/>
              <a:t>term</a:t>
            </a:r>
            <a:r>
              <a:rPr lang="fi-FI" dirty="0"/>
              <a:t> and </a:t>
            </a:r>
            <a:r>
              <a:rPr lang="fi-FI" dirty="0" err="1"/>
              <a:t>persistent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45475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Hardware</a:t>
            </a:r>
            <a:endParaRPr lang="fi-FI" dirty="0"/>
          </a:p>
        </p:txBody>
      </p:sp>
      <p:pic>
        <p:nvPicPr>
          <p:cNvPr id="6146" name="Picture 2" descr="Kuvahaun tulos haulle ram memory">
            <a:extLst>
              <a:ext uri="{FF2B5EF4-FFF2-40B4-BE49-F238E27FC236}">
                <a16:creationId xmlns:a16="http://schemas.microsoft.com/office/drawing/2014/main" id="{DDED365A-77D6-C34E-A0A2-4ED65285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318" y="1613647"/>
            <a:ext cx="38100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Kuvahaun tulos haulle usb stick">
            <a:extLst>
              <a:ext uri="{FF2B5EF4-FFF2-40B4-BE49-F238E27FC236}">
                <a16:creationId xmlns:a16="http://schemas.microsoft.com/office/drawing/2014/main" id="{55371C7B-29E6-FC4D-A9D1-17FB8025C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36" y="1614822"/>
            <a:ext cx="3451870" cy="289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6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 err="1"/>
              <a:t>Harware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I/O </a:t>
            </a:r>
            <a:r>
              <a:rPr lang="fi-FI" dirty="0" err="1"/>
              <a:t>device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Various</a:t>
            </a:r>
            <a:r>
              <a:rPr lang="fi-FI" dirty="0"/>
              <a:t> input </a:t>
            </a:r>
            <a:r>
              <a:rPr lang="fi-FI" dirty="0" err="1"/>
              <a:t>devices</a:t>
            </a:r>
            <a:r>
              <a:rPr lang="fi-FI" dirty="0"/>
              <a:t>  and  </a:t>
            </a:r>
            <a:r>
              <a:rPr lang="fi-FI" dirty="0" err="1"/>
              <a:t>outputs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devices</a:t>
            </a:r>
            <a:r>
              <a:rPr lang="fi-FI" dirty="0"/>
              <a:t> and </a:t>
            </a:r>
            <a:r>
              <a:rPr lang="fi-FI" dirty="0" err="1"/>
              <a:t>their</a:t>
            </a:r>
            <a:r>
              <a:rPr lang="fi-FI" dirty="0"/>
              <a:t> </a:t>
            </a:r>
            <a:r>
              <a:rPr lang="fi-FI" dirty="0" err="1"/>
              <a:t>behaviour</a:t>
            </a:r>
            <a:r>
              <a:rPr lang="fi-FI" dirty="0"/>
              <a:t> is </a:t>
            </a:r>
            <a:r>
              <a:rPr lang="fi-FI" dirty="0" err="1"/>
              <a:t>controlled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CPU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73272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Hardware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Input </a:t>
            </a:r>
            <a:r>
              <a:rPr lang="fi-FI" dirty="0" err="1"/>
              <a:t>devices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Input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pic>
        <p:nvPicPr>
          <p:cNvPr id="7170" name="Picture 2" descr="Kuvahaun tulos haulle keyboard">
            <a:extLst>
              <a:ext uri="{FF2B5EF4-FFF2-40B4-BE49-F238E27FC236}">
                <a16:creationId xmlns:a16="http://schemas.microsoft.com/office/drawing/2014/main" id="{C8CA339C-CC4B-4E41-888F-ABC3408FA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95" y="2456330"/>
            <a:ext cx="3287992" cy="282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Kuvahaun tulos haulle mobile camera">
            <a:extLst>
              <a:ext uri="{FF2B5EF4-FFF2-40B4-BE49-F238E27FC236}">
                <a16:creationId xmlns:a16="http://schemas.microsoft.com/office/drawing/2014/main" id="{82A5ED52-8978-F74E-829E-234FA1A8D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36" y="4515321"/>
            <a:ext cx="3992580" cy="225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Kuvahaun tulos haulle input device">
            <a:extLst>
              <a:ext uri="{FF2B5EF4-FFF2-40B4-BE49-F238E27FC236}">
                <a16:creationId xmlns:a16="http://schemas.microsoft.com/office/drawing/2014/main" id="{7839A555-FE1C-2D47-A1D1-0941E6BCA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356" y="1992409"/>
            <a:ext cx="3644839" cy="25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984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 err="1"/>
              <a:t>Harware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Output </a:t>
            </a:r>
            <a:r>
              <a:rPr lang="fi-FI" dirty="0" err="1"/>
              <a:t>device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pic>
        <p:nvPicPr>
          <p:cNvPr id="8194" name="Picture 2" descr="Kuvahaun tulos haulle printer">
            <a:extLst>
              <a:ext uri="{FF2B5EF4-FFF2-40B4-BE49-F238E27FC236}">
                <a16:creationId xmlns:a16="http://schemas.microsoft.com/office/drawing/2014/main" id="{70AD36E2-AED9-A742-B59A-9690DEE2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36" y="3178525"/>
            <a:ext cx="2985247" cy="298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uvahaun tulos haulle mobile screen">
            <a:extLst>
              <a:ext uri="{FF2B5EF4-FFF2-40B4-BE49-F238E27FC236}">
                <a16:creationId xmlns:a16="http://schemas.microsoft.com/office/drawing/2014/main" id="{CC2D9F8E-B2C3-EF4F-9291-A0FAF19EB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483" y="3178525"/>
            <a:ext cx="3054496" cy="305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uvahaun tulos haulle haptic screen">
            <a:extLst>
              <a:ext uri="{FF2B5EF4-FFF2-40B4-BE49-F238E27FC236}">
                <a16:creationId xmlns:a16="http://schemas.microsoft.com/office/drawing/2014/main" id="{836E5D4E-1424-2844-9FBB-2A0E69429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018" y="1251119"/>
            <a:ext cx="3633922" cy="204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B2854B-3D6D-1745-8E00-AE2180D6E780}"/>
              </a:ext>
            </a:extLst>
          </p:cNvPr>
          <p:cNvSpPr/>
          <p:nvPr/>
        </p:nvSpPr>
        <p:spPr>
          <a:xfrm>
            <a:off x="331236" y="6353396"/>
            <a:ext cx="615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hlinkClick r:id="rId5"/>
              </a:rPr>
              <a:t>https://www.youtube.com/watch?v=kaoO5cY1aHk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3941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Hardware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Graphics Processing </a:t>
            </a:r>
            <a:r>
              <a:rPr lang="fi-FI" dirty="0" err="1"/>
              <a:t>Unit</a:t>
            </a:r>
            <a:r>
              <a:rPr lang="fi-FI" dirty="0"/>
              <a:t> (GPU)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Mainly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calculations</a:t>
            </a:r>
            <a:r>
              <a:rPr lang="fi-FI" dirty="0"/>
              <a:t> </a:t>
            </a:r>
            <a:r>
              <a:rPr lang="fi-FI" dirty="0" err="1"/>
              <a:t>related</a:t>
            </a:r>
            <a:r>
              <a:rPr lang="fi-FI" dirty="0"/>
              <a:t> to </a:t>
            </a:r>
            <a:r>
              <a:rPr lang="fi-FI" dirty="0" err="1"/>
              <a:t>graphics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displaying</a:t>
            </a:r>
            <a:r>
              <a:rPr lang="fi-FI" dirty="0"/>
              <a:t> of data is </a:t>
            </a:r>
            <a:r>
              <a:rPr lang="fi-FI" dirty="0" err="1"/>
              <a:t>fast</a:t>
            </a:r>
            <a:r>
              <a:rPr lang="fi-FI" dirty="0"/>
              <a:t> </a:t>
            </a:r>
            <a:r>
              <a:rPr lang="fi-FI" dirty="0" err="1"/>
              <a:t>enough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But</a:t>
            </a:r>
            <a:r>
              <a:rPr lang="fi-FI" dirty="0"/>
              <a:t> is </a:t>
            </a:r>
            <a:r>
              <a:rPr lang="fi-FI" dirty="0" err="1"/>
              <a:t>able</a:t>
            </a:r>
            <a:r>
              <a:rPr lang="fi-FI" dirty="0"/>
              <a:t> to </a:t>
            </a:r>
            <a:r>
              <a:rPr lang="fi-FI" dirty="0" err="1"/>
              <a:t>perform</a:t>
            </a:r>
            <a:r>
              <a:rPr lang="fi-FI" dirty="0"/>
              <a:t> </a:t>
            </a:r>
            <a:r>
              <a:rPr lang="fi-FI" dirty="0" err="1"/>
              <a:t>parallel</a:t>
            </a:r>
            <a:r>
              <a:rPr lang="fi-FI" dirty="0"/>
              <a:t> </a:t>
            </a:r>
            <a:r>
              <a:rPr lang="fi-FI" dirty="0" err="1"/>
              <a:t>computing</a:t>
            </a:r>
            <a:r>
              <a:rPr lang="fi-FI" dirty="0"/>
              <a:t> and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support</a:t>
            </a:r>
            <a:r>
              <a:rPr lang="fi-FI" dirty="0"/>
              <a:t> CPU on </a:t>
            </a:r>
            <a:r>
              <a:rPr lang="fi-FI" dirty="0" err="1"/>
              <a:t>calculation</a:t>
            </a:r>
            <a:r>
              <a:rPr lang="fi-FI" dirty="0"/>
              <a:t> </a:t>
            </a:r>
            <a:r>
              <a:rPr lang="fi-FI" dirty="0" err="1"/>
              <a:t>tasks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99872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Course </a:t>
            </a:r>
            <a:r>
              <a:rPr lang="fi-FI" dirty="0" err="1"/>
              <a:t>objectives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student</a:t>
            </a:r>
            <a:r>
              <a:rPr lang="fi-FI" dirty="0"/>
              <a:t> </a:t>
            </a:r>
            <a:r>
              <a:rPr lang="fi-FI" dirty="0" err="1"/>
              <a:t>knows</a:t>
            </a:r>
            <a:r>
              <a:rPr lang="fi-FI" dirty="0"/>
              <a:t> 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real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problems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modelled</a:t>
            </a:r>
            <a:r>
              <a:rPr lang="fi-FI" dirty="0"/>
              <a:t> in software and is </a:t>
            </a:r>
            <a:r>
              <a:rPr lang="fi-FI" dirty="0" err="1"/>
              <a:t>able</a:t>
            </a:r>
            <a:r>
              <a:rPr lang="fi-FI" dirty="0"/>
              <a:t> to design and </a:t>
            </a:r>
            <a:r>
              <a:rPr lang="fi-FI" dirty="0" err="1"/>
              <a:t>implement</a:t>
            </a:r>
            <a:r>
              <a:rPr lang="fi-FI" dirty="0"/>
              <a:t> </a:t>
            </a:r>
            <a:r>
              <a:rPr lang="fi-FI" dirty="0" err="1"/>
              <a:t>small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oriented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in Python.</a:t>
            </a:r>
          </a:p>
          <a:p>
            <a:br>
              <a:rPr lang="fi-FI" dirty="0"/>
            </a:br>
            <a:r>
              <a:rPr lang="fi-FI" dirty="0" err="1"/>
              <a:t>Student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apply</a:t>
            </a:r>
            <a:r>
              <a:rPr lang="fi-FI" dirty="0"/>
              <a:t> </a:t>
            </a:r>
            <a:r>
              <a:rPr lang="fi-FI" dirty="0" err="1"/>
              <a:t>basic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concepts</a:t>
            </a:r>
            <a:r>
              <a:rPr lang="fi-FI" dirty="0"/>
              <a:t> in </a:t>
            </a:r>
            <a:r>
              <a:rPr lang="fi-FI" dirty="0" err="1"/>
              <a:t>solving</a:t>
            </a:r>
            <a:r>
              <a:rPr lang="fi-FI" dirty="0"/>
              <a:t> </a:t>
            </a:r>
            <a:r>
              <a:rPr lang="fi-FI" dirty="0" err="1"/>
              <a:t>small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problems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course</a:t>
            </a:r>
            <a:r>
              <a:rPr lang="fi-FI" dirty="0"/>
              <a:t> </a:t>
            </a:r>
            <a:r>
              <a:rPr lang="fi-FI" dirty="0" err="1"/>
              <a:t>student</a:t>
            </a:r>
            <a:r>
              <a:rPr lang="fi-FI" dirty="0"/>
              <a:t> </a:t>
            </a:r>
            <a:r>
              <a:rPr lang="fi-FI" dirty="0" err="1"/>
              <a:t>understands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basic</a:t>
            </a:r>
            <a:r>
              <a:rPr lang="fi-FI" dirty="0"/>
              <a:t> </a:t>
            </a:r>
            <a:r>
              <a:rPr lang="fi-FI" dirty="0" err="1"/>
              <a:t>functionality</a:t>
            </a:r>
            <a:r>
              <a:rPr lang="fi-FI" dirty="0"/>
              <a:t> of a </a:t>
            </a:r>
            <a:r>
              <a:rPr lang="fi-FI" dirty="0" err="1"/>
              <a:t>computer</a:t>
            </a:r>
            <a:r>
              <a:rPr lang="fi-FI" dirty="0"/>
              <a:t> </a:t>
            </a:r>
            <a:r>
              <a:rPr lang="fi-FI" dirty="0" err="1"/>
              <a:t>device</a:t>
            </a:r>
            <a:r>
              <a:rPr lang="fi-FI" dirty="0"/>
              <a:t>, and </a:t>
            </a:r>
            <a:r>
              <a:rPr lang="fi-FI" dirty="0" err="1"/>
              <a:t>how</a:t>
            </a:r>
            <a:r>
              <a:rPr lang="fi-FI" dirty="0"/>
              <a:t> it is </a:t>
            </a:r>
            <a:r>
              <a:rPr lang="fi-FI" dirty="0" err="1"/>
              <a:t>controlled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a </a:t>
            </a:r>
            <a:r>
              <a:rPr lang="fi-FI" dirty="0" err="1"/>
              <a:t>computer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.</a:t>
            </a:r>
            <a:br>
              <a:rPr lang="fi-FI" b="1" dirty="0"/>
            </a:b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90566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Hardware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CPU / GPU </a:t>
            </a:r>
            <a:r>
              <a:rPr lang="fi-FI" dirty="0" err="1"/>
              <a:t>differences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pic>
        <p:nvPicPr>
          <p:cNvPr id="9218" name="Picture 2" descr="Kuvahaun tulos haulle gpu cpu difference">
            <a:extLst>
              <a:ext uri="{FF2B5EF4-FFF2-40B4-BE49-F238E27FC236}">
                <a16:creationId xmlns:a16="http://schemas.microsoft.com/office/drawing/2014/main" id="{FB0C979A-32FE-2446-81CA-2CF668A5B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43" y="1963271"/>
            <a:ext cx="6608544" cy="44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603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Hardware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0B89D-539F-CB48-9FDB-DC4283365D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10242" name="Picture 2" descr="Kuvahaun tulos haulle computer architecture">
            <a:extLst>
              <a:ext uri="{FF2B5EF4-FFF2-40B4-BE49-F238E27FC236}">
                <a16:creationId xmlns:a16="http://schemas.microsoft.com/office/drawing/2014/main" id="{09270E79-B7C2-0645-9EF4-396D83023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36" y="1368425"/>
            <a:ext cx="8152435" cy="444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128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97780" y="2758313"/>
            <a:ext cx="8262258" cy="63411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sz="8000" dirty="0"/>
              <a:t>Software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sz="8000" dirty="0"/>
          </a:p>
        </p:txBody>
      </p:sp>
    </p:spTree>
    <p:extLst>
      <p:ext uri="{BB962C8B-B14F-4D97-AF65-F5344CB8AC3E}">
        <p14:creationId xmlns:p14="http://schemas.microsoft.com/office/powerpoint/2010/main" val="40157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sz="4000" dirty="0"/>
              <a:t>Software</a:t>
            </a:r>
          </a:p>
        </p:txBody>
      </p:sp>
      <p:pic>
        <p:nvPicPr>
          <p:cNvPr id="3076" name="Picture 4" descr="Kuvahaun tulos haulle computer system architecture">
            <a:extLst>
              <a:ext uri="{FF2B5EF4-FFF2-40B4-BE49-F238E27FC236}">
                <a16:creationId xmlns:a16="http://schemas.microsoft.com/office/drawing/2014/main" id="{6E6D9D1A-3269-3B4D-804A-2A9643CE6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17" y="1290917"/>
            <a:ext cx="7265895" cy="435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2D2F28-0704-864A-9375-9A61C3189EE4}"/>
              </a:ext>
            </a:extLst>
          </p:cNvPr>
          <p:cNvSpPr/>
          <p:nvPr/>
        </p:nvSpPr>
        <p:spPr>
          <a:xfrm>
            <a:off x="2725271" y="1353671"/>
            <a:ext cx="5325035" cy="122816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3190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Software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Machine </a:t>
            </a:r>
            <a:r>
              <a:rPr lang="fi-FI" dirty="0" err="1"/>
              <a:t>code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A </a:t>
            </a:r>
            <a:r>
              <a:rPr lang="fi-FI" dirty="0" err="1"/>
              <a:t>compiler</a:t>
            </a:r>
            <a:r>
              <a:rPr lang="fi-FI" dirty="0"/>
              <a:t> is a software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transforms</a:t>
            </a:r>
            <a:r>
              <a:rPr lang="fi-FI" dirty="0"/>
              <a:t> </a:t>
            </a:r>
            <a:r>
              <a:rPr lang="fi-FI" dirty="0" err="1"/>
              <a:t>high-level</a:t>
            </a:r>
            <a:r>
              <a:rPr lang="fi-FI" dirty="0"/>
              <a:t> </a:t>
            </a:r>
            <a:r>
              <a:rPr lang="fi-FI" dirty="0" err="1"/>
              <a:t>source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is </a:t>
            </a:r>
            <a:r>
              <a:rPr lang="fi-FI" dirty="0" err="1"/>
              <a:t>written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a </a:t>
            </a:r>
            <a:r>
              <a:rPr lang="fi-FI" dirty="0" err="1"/>
              <a:t>developer</a:t>
            </a:r>
            <a:r>
              <a:rPr lang="fi-FI" dirty="0"/>
              <a:t> in a </a:t>
            </a:r>
            <a:r>
              <a:rPr lang="fi-FI" dirty="0" err="1"/>
              <a:t>high-level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</a:t>
            </a:r>
            <a:r>
              <a:rPr lang="fi-FI" dirty="0" err="1"/>
              <a:t>language</a:t>
            </a:r>
            <a:r>
              <a:rPr lang="fi-FI" dirty="0"/>
              <a:t> into a </a:t>
            </a:r>
            <a:r>
              <a:rPr lang="fi-FI" dirty="0" err="1"/>
              <a:t>low</a:t>
            </a:r>
            <a:r>
              <a:rPr lang="fi-FI" dirty="0"/>
              <a:t> </a:t>
            </a:r>
            <a:r>
              <a:rPr lang="fi-FI" dirty="0" err="1"/>
              <a:t>level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(</a:t>
            </a:r>
            <a:r>
              <a:rPr lang="fi-FI" dirty="0" err="1"/>
              <a:t>binary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) in </a:t>
            </a:r>
            <a:r>
              <a:rPr lang="fi-FI" dirty="0" err="1"/>
              <a:t>machine</a:t>
            </a:r>
            <a:r>
              <a:rPr lang="fi-FI" dirty="0"/>
              <a:t> </a:t>
            </a:r>
            <a:r>
              <a:rPr lang="fi-FI" dirty="0" err="1"/>
              <a:t>language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understood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processor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process</a:t>
            </a:r>
            <a:r>
              <a:rPr lang="fi-FI" dirty="0"/>
              <a:t> of </a:t>
            </a:r>
            <a:r>
              <a:rPr lang="fi-FI" dirty="0" err="1"/>
              <a:t>converting</a:t>
            </a:r>
            <a:r>
              <a:rPr lang="fi-FI" dirty="0"/>
              <a:t> </a:t>
            </a:r>
            <a:r>
              <a:rPr lang="fi-FI" dirty="0" err="1"/>
              <a:t>high-level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 into </a:t>
            </a:r>
            <a:r>
              <a:rPr lang="fi-FI" dirty="0" err="1"/>
              <a:t>machine</a:t>
            </a:r>
            <a:r>
              <a:rPr lang="fi-FI" dirty="0"/>
              <a:t> </a:t>
            </a:r>
            <a:r>
              <a:rPr lang="fi-FI" dirty="0" err="1"/>
              <a:t>language</a:t>
            </a:r>
            <a:r>
              <a:rPr lang="fi-FI" dirty="0"/>
              <a:t> is </a:t>
            </a:r>
            <a:r>
              <a:rPr lang="fi-FI" dirty="0" err="1"/>
              <a:t>known</a:t>
            </a:r>
            <a:r>
              <a:rPr lang="fi-FI" dirty="0"/>
              <a:t> as </a:t>
            </a:r>
            <a:r>
              <a:rPr lang="fi-FI" dirty="0" err="1"/>
              <a:t>compilation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9205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Software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Machine </a:t>
            </a:r>
            <a:r>
              <a:rPr lang="fi-FI" dirty="0" err="1"/>
              <a:t>code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CPU’s</a:t>
            </a:r>
            <a:r>
              <a:rPr lang="fi-FI" dirty="0"/>
              <a:t> </a:t>
            </a:r>
            <a:r>
              <a:rPr lang="fi-FI" dirty="0" err="1"/>
              <a:t>understand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machine</a:t>
            </a:r>
            <a:r>
              <a:rPr lang="fi-FI" dirty="0"/>
              <a:t> </a:t>
            </a:r>
            <a:r>
              <a:rPr lang="fi-FI" dirty="0" err="1"/>
              <a:t>code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For </a:t>
            </a:r>
            <a:r>
              <a:rPr lang="fi-FI" dirty="0" err="1"/>
              <a:t>example</a:t>
            </a:r>
            <a:r>
              <a:rPr lang="fi-FI" dirty="0"/>
              <a:t> Intel </a:t>
            </a:r>
            <a:r>
              <a:rPr lang="fi-FI" dirty="0" err="1"/>
              <a:t>vs</a:t>
            </a:r>
            <a:r>
              <a:rPr lang="fi-FI" dirty="0"/>
              <a:t> AMD </a:t>
            </a:r>
            <a:r>
              <a:rPr lang="fi-FI" dirty="0" err="1"/>
              <a:t>or</a:t>
            </a:r>
            <a:r>
              <a:rPr lang="fi-FI" dirty="0"/>
              <a:t> ARM.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38206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Software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Machine </a:t>
            </a:r>
            <a:r>
              <a:rPr lang="fi-FI" dirty="0" err="1"/>
              <a:t>code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compilers</a:t>
            </a:r>
            <a:r>
              <a:rPr lang="fi-FI" dirty="0"/>
              <a:t> and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various</a:t>
            </a:r>
            <a:r>
              <a:rPr lang="fi-FI" dirty="0"/>
              <a:t> </a:t>
            </a:r>
            <a:r>
              <a:rPr lang="fi-FI" dirty="0" err="1"/>
              <a:t>settings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>
                <a:hlinkClick r:id="rId2"/>
              </a:rPr>
              <a:t>https://en.wikipedia.org/wiki/List_of_compilers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60065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Software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Machine </a:t>
            </a:r>
            <a:r>
              <a:rPr lang="fi-FI" dirty="0" err="1"/>
              <a:t>code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Result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compiler</a:t>
            </a:r>
            <a:r>
              <a:rPr lang="fi-FI" dirty="0"/>
              <a:t> </a:t>
            </a:r>
            <a:r>
              <a:rPr lang="fi-FI" dirty="0" err="1"/>
              <a:t>generates</a:t>
            </a:r>
            <a:r>
              <a:rPr lang="fi-FI" dirty="0"/>
              <a:t> is </a:t>
            </a:r>
            <a:r>
              <a:rPr lang="fi-FI" dirty="0" err="1"/>
              <a:t>list</a:t>
            </a:r>
            <a:r>
              <a:rPr lang="fi-FI" dirty="0"/>
              <a:t> of </a:t>
            </a:r>
            <a:r>
              <a:rPr lang="fi-FI" dirty="0" err="1"/>
              <a:t>individual</a:t>
            </a:r>
            <a:r>
              <a:rPr lang="fi-FI" dirty="0"/>
              <a:t> </a:t>
            </a:r>
            <a:r>
              <a:rPr lang="fi-FI" dirty="0" err="1"/>
              <a:t>orders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By </a:t>
            </a:r>
            <a:r>
              <a:rPr lang="fi-FI" dirty="0" err="1"/>
              <a:t>executing</a:t>
            </a:r>
            <a:r>
              <a:rPr lang="fi-FI" dirty="0"/>
              <a:t> </a:t>
            </a:r>
            <a:r>
              <a:rPr lang="fi-FI" dirty="0" err="1"/>
              <a:t>orders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top to </a:t>
            </a:r>
            <a:r>
              <a:rPr lang="fi-FI" dirty="0" err="1"/>
              <a:t>bottom</a:t>
            </a:r>
            <a:r>
              <a:rPr lang="fi-FI" dirty="0"/>
              <a:t>,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, CPU </a:t>
            </a:r>
            <a:r>
              <a:rPr lang="fi-FI" dirty="0" err="1"/>
              <a:t>completes</a:t>
            </a:r>
            <a:r>
              <a:rPr lang="fi-FI" dirty="0"/>
              <a:t> a </a:t>
            </a:r>
            <a:r>
              <a:rPr lang="fi-FI" dirty="0" err="1"/>
              <a:t>task</a:t>
            </a:r>
            <a:r>
              <a:rPr lang="fi-FI" dirty="0"/>
              <a:t> </a:t>
            </a:r>
            <a:r>
              <a:rPr lang="fi-FI" dirty="0" err="1"/>
              <a:t>given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6654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Software</a:t>
            </a:r>
            <a:endParaRPr lang="fi-FI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5F33FA-E79D-EA43-8910-B080D5CC9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265" y="1533091"/>
            <a:ext cx="43942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86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Software</a:t>
            </a: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F5E282-2548-6849-8F3D-EC48F3AF9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92" y="1234440"/>
            <a:ext cx="7145403" cy="46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83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Course </a:t>
            </a:r>
            <a:r>
              <a:rPr lang="fi-FI" dirty="0" err="1"/>
              <a:t>contents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role</a:t>
            </a:r>
            <a:r>
              <a:rPr lang="fi-FI" dirty="0"/>
              <a:t> of </a:t>
            </a:r>
            <a:r>
              <a:rPr lang="fi-FI" dirty="0" err="1"/>
              <a:t>programming</a:t>
            </a:r>
            <a:r>
              <a:rPr lang="fi-FI" dirty="0"/>
              <a:t> in </a:t>
            </a:r>
            <a:r>
              <a:rPr lang="fi-FI" dirty="0" err="1"/>
              <a:t>systems</a:t>
            </a:r>
            <a:r>
              <a:rPr lang="fi-FI" dirty="0"/>
              <a:t> </a:t>
            </a:r>
            <a:r>
              <a:rPr lang="fi-FI" dirty="0" err="1"/>
              <a:t>development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Introduction</a:t>
            </a:r>
            <a:r>
              <a:rPr lang="fi-FI" dirty="0"/>
              <a:t> to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oriented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: </a:t>
            </a:r>
            <a:r>
              <a:rPr lang="fi-FI" dirty="0" err="1"/>
              <a:t>classes</a:t>
            </a:r>
            <a:r>
              <a:rPr lang="fi-FI" dirty="0"/>
              <a:t> and </a:t>
            </a:r>
            <a:r>
              <a:rPr lang="fi-FI" dirty="0" err="1"/>
              <a:t>objects</a:t>
            </a:r>
            <a:r>
              <a:rPr lang="fi-FI" dirty="0"/>
              <a:t>, </a:t>
            </a:r>
            <a:r>
              <a:rPr lang="fi-FI" dirty="0" err="1"/>
              <a:t>methods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59675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Software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Machine </a:t>
            </a:r>
            <a:r>
              <a:rPr lang="fi-FI" dirty="0" err="1"/>
              <a:t>code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CPU’s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 is </a:t>
            </a:r>
            <a:r>
              <a:rPr lang="fi-FI" dirty="0" err="1"/>
              <a:t>controlled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clock</a:t>
            </a:r>
            <a:r>
              <a:rPr lang="fi-FI" dirty="0"/>
              <a:t> </a:t>
            </a:r>
            <a:r>
              <a:rPr lang="fi-FI" dirty="0" err="1"/>
              <a:t>cycles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clock</a:t>
            </a:r>
            <a:r>
              <a:rPr lang="fi-FI" dirty="0"/>
              <a:t> </a:t>
            </a:r>
            <a:r>
              <a:rPr lang="fi-FI" dirty="0" err="1"/>
              <a:t>cycle</a:t>
            </a:r>
            <a:r>
              <a:rPr lang="fi-FI" dirty="0"/>
              <a:t> CPU </a:t>
            </a:r>
            <a:r>
              <a:rPr lang="fi-FI" dirty="0" err="1"/>
              <a:t>executes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orders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(</a:t>
            </a:r>
            <a:r>
              <a:rPr lang="fi-FI" dirty="0" err="1"/>
              <a:t>Older</a:t>
            </a:r>
            <a:r>
              <a:rPr lang="fi-FI" dirty="0"/>
              <a:t>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able</a:t>
            </a:r>
            <a:r>
              <a:rPr lang="fi-FI" dirty="0"/>
              <a:t> to </a:t>
            </a:r>
            <a:r>
              <a:rPr lang="fi-FI" dirty="0" err="1"/>
              <a:t>perform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order</a:t>
            </a:r>
            <a:r>
              <a:rPr lang="fi-FI" dirty="0"/>
              <a:t> per </a:t>
            </a:r>
            <a:r>
              <a:rPr lang="fi-FI" dirty="0" err="1"/>
              <a:t>clock</a:t>
            </a:r>
            <a:r>
              <a:rPr lang="fi-FI" dirty="0"/>
              <a:t> </a:t>
            </a:r>
            <a:r>
              <a:rPr lang="fi-FI" dirty="0" err="1"/>
              <a:t>cycle</a:t>
            </a:r>
            <a:r>
              <a:rPr lang="fi-FI" dirty="0"/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77346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Software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Machine </a:t>
            </a:r>
            <a:r>
              <a:rPr lang="fi-FI" dirty="0" err="1"/>
              <a:t>code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speed</a:t>
            </a:r>
            <a:r>
              <a:rPr lang="fi-FI" dirty="0"/>
              <a:t> of a </a:t>
            </a:r>
            <a:r>
              <a:rPr lang="fi-FI" dirty="0" err="1"/>
              <a:t>computer</a:t>
            </a:r>
            <a:r>
              <a:rPr lang="fi-FI" dirty="0"/>
              <a:t> </a:t>
            </a:r>
            <a:r>
              <a:rPr lang="fi-FI" dirty="0" err="1"/>
              <a:t>processor</a:t>
            </a:r>
            <a:r>
              <a:rPr lang="fi-FI" dirty="0"/>
              <a:t>, </a:t>
            </a:r>
            <a:r>
              <a:rPr lang="fi-FI" dirty="0" err="1"/>
              <a:t>or</a:t>
            </a:r>
            <a:r>
              <a:rPr lang="fi-FI" dirty="0"/>
              <a:t> CPU, is </a:t>
            </a:r>
            <a:r>
              <a:rPr lang="fi-FI" dirty="0" err="1"/>
              <a:t>determined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 </a:t>
            </a:r>
            <a:r>
              <a:rPr lang="fi-FI" dirty="0" err="1"/>
              <a:t>clock</a:t>
            </a:r>
            <a:r>
              <a:rPr lang="fi-FI" dirty="0"/>
              <a:t> </a:t>
            </a:r>
            <a:r>
              <a:rPr lang="fi-FI" dirty="0" err="1"/>
              <a:t>cycle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 of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pulses</a:t>
            </a:r>
            <a:r>
              <a:rPr lang="fi-FI" dirty="0"/>
              <a:t> of an </a:t>
            </a:r>
            <a:r>
              <a:rPr lang="fi-FI" dirty="0" err="1"/>
              <a:t>oscillator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Generally</a:t>
            </a:r>
            <a:r>
              <a:rPr lang="fi-FI" dirty="0"/>
              <a:t> </a:t>
            </a:r>
            <a:r>
              <a:rPr lang="fi-FI" dirty="0" err="1"/>
              <a:t>speaking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higher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of </a:t>
            </a:r>
            <a:r>
              <a:rPr lang="fi-FI" dirty="0" err="1"/>
              <a:t>pulses</a:t>
            </a:r>
            <a:r>
              <a:rPr lang="fi-FI" dirty="0"/>
              <a:t> per </a:t>
            </a:r>
            <a:r>
              <a:rPr lang="fi-FI" dirty="0" err="1"/>
              <a:t>second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faster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computer</a:t>
            </a:r>
            <a:r>
              <a:rPr lang="fi-FI" dirty="0"/>
              <a:t> </a:t>
            </a:r>
            <a:r>
              <a:rPr lang="fi-FI" dirty="0" err="1"/>
              <a:t>processor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able</a:t>
            </a:r>
            <a:r>
              <a:rPr lang="fi-FI" dirty="0"/>
              <a:t> to </a:t>
            </a:r>
            <a:r>
              <a:rPr lang="fi-FI" dirty="0" err="1"/>
              <a:t>process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8687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Software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Machine </a:t>
            </a:r>
            <a:r>
              <a:rPr lang="fi-FI" dirty="0" err="1"/>
              <a:t>code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Computer </a:t>
            </a:r>
            <a:r>
              <a:rPr lang="fi-FI" dirty="0" err="1"/>
              <a:t>processors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execute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instructions</a:t>
            </a:r>
            <a:r>
              <a:rPr lang="fi-FI" dirty="0"/>
              <a:t> per </a:t>
            </a:r>
            <a:r>
              <a:rPr lang="fi-FI" dirty="0" err="1"/>
              <a:t>clock</a:t>
            </a:r>
            <a:r>
              <a:rPr lang="fi-FI" dirty="0"/>
              <a:t> </a:t>
            </a:r>
            <a:r>
              <a:rPr lang="fi-FI" dirty="0" err="1"/>
              <a:t>cycle</a:t>
            </a:r>
            <a:r>
              <a:rPr lang="fi-FI" dirty="0"/>
              <a:t>, </a:t>
            </a:r>
            <a:r>
              <a:rPr lang="fi-FI" dirty="0" err="1"/>
              <a:t>depending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processor</a:t>
            </a:r>
            <a:r>
              <a:rPr lang="fi-FI" dirty="0"/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Early</a:t>
            </a:r>
            <a:r>
              <a:rPr lang="fi-FI" dirty="0"/>
              <a:t> </a:t>
            </a:r>
            <a:r>
              <a:rPr lang="fi-FI" dirty="0" err="1"/>
              <a:t>computer</a:t>
            </a:r>
            <a:r>
              <a:rPr lang="fi-FI" dirty="0"/>
              <a:t> </a:t>
            </a:r>
            <a:r>
              <a:rPr lang="fi-FI" dirty="0" err="1"/>
              <a:t>processors</a:t>
            </a:r>
            <a:r>
              <a:rPr lang="fi-FI" dirty="0"/>
              <a:t> and </a:t>
            </a:r>
            <a:r>
              <a:rPr lang="fi-FI" dirty="0" err="1"/>
              <a:t>slower</a:t>
            </a:r>
            <a:r>
              <a:rPr lang="fi-FI" dirty="0"/>
              <a:t> </a:t>
            </a:r>
            <a:r>
              <a:rPr lang="fi-FI" dirty="0" err="1"/>
              <a:t>CPUs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execute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instruction</a:t>
            </a:r>
            <a:r>
              <a:rPr lang="fi-FI" dirty="0"/>
              <a:t> per </a:t>
            </a:r>
            <a:r>
              <a:rPr lang="fi-FI" dirty="0" err="1"/>
              <a:t>clock</a:t>
            </a:r>
            <a:r>
              <a:rPr lang="fi-FI" dirty="0"/>
              <a:t> </a:t>
            </a:r>
            <a:r>
              <a:rPr lang="fi-FI" dirty="0" err="1"/>
              <a:t>cycle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modern</a:t>
            </a:r>
            <a:r>
              <a:rPr lang="fi-FI" dirty="0"/>
              <a:t> </a:t>
            </a:r>
            <a:r>
              <a:rPr lang="fi-FI" dirty="0" err="1"/>
              <a:t>processors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execute</a:t>
            </a:r>
            <a:r>
              <a:rPr lang="fi-FI" dirty="0"/>
              <a:t> 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instructions</a:t>
            </a:r>
            <a:r>
              <a:rPr lang="fi-FI" dirty="0"/>
              <a:t> per </a:t>
            </a:r>
            <a:r>
              <a:rPr lang="fi-FI" dirty="0" err="1"/>
              <a:t>clock</a:t>
            </a:r>
            <a:r>
              <a:rPr lang="fi-FI" dirty="0"/>
              <a:t> </a:t>
            </a:r>
            <a:r>
              <a:rPr lang="fi-FI" dirty="0" err="1"/>
              <a:t>cycle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6709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Software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Machine </a:t>
            </a:r>
            <a:r>
              <a:rPr lang="fi-FI" dirty="0" err="1"/>
              <a:t>code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FD49B3-12A8-034A-8774-21099CF9A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" y="2340864"/>
            <a:ext cx="8734540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63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Software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Machine </a:t>
            </a:r>
            <a:r>
              <a:rPr lang="fi-FI" dirty="0" err="1"/>
              <a:t>code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1D44B-7A5F-DE48-8B14-B7291F50E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68" y="2290318"/>
            <a:ext cx="69850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17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Software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Execution</a:t>
            </a:r>
            <a:r>
              <a:rPr lang="fi-FI" dirty="0"/>
              <a:t> of </a:t>
            </a:r>
            <a:r>
              <a:rPr lang="fi-FI" dirty="0" err="1"/>
              <a:t>program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2BB847-8D41-E64B-A8BF-002F1FE8F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2" y="2048436"/>
            <a:ext cx="3556000" cy="2133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F240EB-51E3-5F4D-B0E2-EA38C429F8BF}"/>
              </a:ext>
            </a:extLst>
          </p:cNvPr>
          <p:cNvSpPr/>
          <p:nvPr/>
        </p:nvSpPr>
        <p:spPr>
          <a:xfrm>
            <a:off x="603959" y="4447796"/>
            <a:ext cx="79895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/>
              <a:t>For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Firefox.exe</a:t>
            </a:r>
            <a:r>
              <a:rPr lang="fi-FI" dirty="0"/>
              <a:t> </a:t>
            </a:r>
            <a:r>
              <a:rPr lang="fi-FI" dirty="0" err="1"/>
              <a:t>contains</a:t>
            </a:r>
            <a:r>
              <a:rPr lang="fi-FI" dirty="0"/>
              <a:t> </a:t>
            </a:r>
            <a:r>
              <a:rPr lang="fi-FI" dirty="0" err="1"/>
              <a:t>millions</a:t>
            </a:r>
            <a:r>
              <a:rPr lang="fi-FI" dirty="0"/>
              <a:t> </a:t>
            </a:r>
            <a:r>
              <a:rPr lang="fi-FI" dirty="0" err="1"/>
              <a:t>lines</a:t>
            </a:r>
            <a:r>
              <a:rPr lang="fi-FI" dirty="0"/>
              <a:t> of </a:t>
            </a:r>
            <a:r>
              <a:rPr lang="fi-FI" dirty="0" err="1"/>
              <a:t>machine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. </a:t>
            </a:r>
            <a:r>
              <a:rPr lang="fi-FI" dirty="0" err="1"/>
              <a:t>Execution</a:t>
            </a:r>
            <a:r>
              <a:rPr lang="fi-FI" dirty="0"/>
              <a:t> of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machine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happens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running</a:t>
            </a:r>
            <a:r>
              <a:rPr lang="fi-FI" dirty="0"/>
              <a:t> </a:t>
            </a:r>
            <a:r>
              <a:rPr lang="fi-FI" dirty="0" err="1"/>
              <a:t>Firefox.exe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result</a:t>
            </a:r>
            <a:r>
              <a:rPr lang="fi-FI" dirty="0"/>
              <a:t> of </a:t>
            </a:r>
            <a:r>
              <a:rPr lang="fi-FI" dirty="0" err="1"/>
              <a:t>compilers</a:t>
            </a:r>
            <a:r>
              <a:rPr lang="fi-FI" dirty="0"/>
              <a:t> </a:t>
            </a:r>
            <a:r>
              <a:rPr lang="fi-FI" dirty="0" err="1"/>
              <a:t>works</a:t>
            </a:r>
            <a:r>
              <a:rPr lang="fi-FI" dirty="0"/>
              <a:t>. CPU </a:t>
            </a:r>
            <a:r>
              <a:rPr lang="fi-FI" dirty="0" err="1"/>
              <a:t>runs</a:t>
            </a:r>
            <a:r>
              <a:rPr lang="fi-FI" dirty="0"/>
              <a:t> </a:t>
            </a:r>
            <a:r>
              <a:rPr lang="fi-FI" dirty="0" err="1"/>
              <a:t>lines</a:t>
            </a:r>
            <a:r>
              <a:rPr lang="fi-FI" dirty="0"/>
              <a:t> in </a:t>
            </a:r>
            <a:r>
              <a:rPr lang="fi-FI" dirty="0" err="1"/>
              <a:t>Firefox.exe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top to </a:t>
            </a:r>
            <a:r>
              <a:rPr lang="fi-FI" dirty="0" err="1"/>
              <a:t>bottom</a:t>
            </a:r>
            <a:r>
              <a:rPr lang="fi-FI" dirty="0"/>
              <a:t>. F</a:t>
            </a:r>
          </a:p>
          <a:p>
            <a:r>
              <a:rPr lang="fi-FI" dirty="0"/>
              <a:t>For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1000 </a:t>
            </a:r>
            <a:r>
              <a:rPr lang="fi-FI" dirty="0" err="1"/>
              <a:t>lines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contain</a:t>
            </a:r>
            <a:r>
              <a:rPr lang="fi-FI" dirty="0"/>
              <a:t> </a:t>
            </a:r>
            <a:r>
              <a:rPr lang="fi-FI" dirty="0" err="1"/>
              <a:t>taks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relate</a:t>
            </a:r>
            <a:r>
              <a:rPr lang="fi-FI" dirty="0"/>
              <a:t> to </a:t>
            </a:r>
            <a:r>
              <a:rPr lang="fi-FI" dirty="0" err="1"/>
              <a:t>starting</a:t>
            </a:r>
            <a:r>
              <a:rPr lang="fi-FI" dirty="0"/>
              <a:t> of </a:t>
            </a:r>
            <a:r>
              <a:rPr lang="fi-FI" dirty="0" err="1"/>
              <a:t>program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45496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Software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Execution</a:t>
            </a:r>
            <a:r>
              <a:rPr lang="fi-FI" dirty="0"/>
              <a:t> of </a:t>
            </a:r>
            <a:r>
              <a:rPr lang="fi-FI" dirty="0" err="1"/>
              <a:t>program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F240EB-51E3-5F4D-B0E2-EA38C429F8BF}"/>
              </a:ext>
            </a:extLst>
          </p:cNvPr>
          <p:cNvSpPr/>
          <p:nvPr/>
        </p:nvSpPr>
        <p:spPr>
          <a:xfrm>
            <a:off x="603959" y="4447796"/>
            <a:ext cx="79895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execution</a:t>
            </a:r>
            <a:r>
              <a:rPr lang="fi-FI" dirty="0"/>
              <a:t> of </a:t>
            </a:r>
            <a:r>
              <a:rPr lang="fi-FI" dirty="0" err="1"/>
              <a:t>program</a:t>
            </a:r>
            <a:r>
              <a:rPr lang="fi-FI" dirty="0"/>
              <a:t>, </a:t>
            </a:r>
            <a:r>
              <a:rPr lang="fi-FI" dirty="0" err="1"/>
              <a:t>machine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is </a:t>
            </a:r>
            <a:r>
              <a:rPr lang="fi-FI" dirty="0" err="1"/>
              <a:t>loaded</a:t>
            </a:r>
            <a:r>
              <a:rPr lang="fi-FI" dirty="0"/>
              <a:t> into </a:t>
            </a:r>
            <a:r>
              <a:rPr lang="fi-FI" dirty="0" err="1"/>
              <a:t>central</a:t>
            </a:r>
            <a:r>
              <a:rPr lang="fi-FI" dirty="0"/>
              <a:t> </a:t>
            </a:r>
            <a:r>
              <a:rPr lang="fi-FI" dirty="0" err="1"/>
              <a:t>memory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is </a:t>
            </a:r>
            <a:r>
              <a:rPr lang="fi-FI" dirty="0" err="1"/>
              <a:t>executed</a:t>
            </a:r>
            <a:r>
              <a:rPr lang="fi-FI" dirty="0"/>
              <a:t> CPU </a:t>
            </a:r>
            <a:r>
              <a:rPr lang="fi-FI" dirty="0" err="1"/>
              <a:t>fetches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order</a:t>
            </a:r>
            <a:r>
              <a:rPr lang="fi-FI" dirty="0"/>
              <a:t>, </a:t>
            </a:r>
            <a:r>
              <a:rPr lang="fi-FI" dirty="0" err="1"/>
              <a:t>executes</a:t>
            </a:r>
            <a:r>
              <a:rPr lang="fi-FI" dirty="0"/>
              <a:t>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commands</a:t>
            </a:r>
            <a:r>
              <a:rPr lang="fi-FI" dirty="0"/>
              <a:t> and saves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result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second</a:t>
            </a:r>
            <a:r>
              <a:rPr lang="fi-FI" dirty="0"/>
              <a:t>, </a:t>
            </a:r>
            <a:r>
              <a:rPr lang="fi-FI" dirty="0" err="1"/>
              <a:t>billions</a:t>
            </a:r>
            <a:r>
              <a:rPr lang="fi-FI" dirty="0"/>
              <a:t> of </a:t>
            </a:r>
            <a:r>
              <a:rPr lang="fi-FI" dirty="0" err="1"/>
              <a:t>such</a:t>
            </a:r>
            <a:r>
              <a:rPr lang="fi-FI" dirty="0"/>
              <a:t> </a:t>
            </a:r>
            <a:r>
              <a:rPr lang="fi-FI" dirty="0" err="1"/>
              <a:t>operations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done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BBE14-D351-3F41-95BF-3353BCC66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68" y="1978020"/>
            <a:ext cx="7080025" cy="24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53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Software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Software </a:t>
            </a:r>
            <a:r>
              <a:rPr lang="fi-FI" dirty="0" err="1"/>
              <a:t>makes</a:t>
            </a:r>
            <a:r>
              <a:rPr lang="fi-FI" dirty="0"/>
              <a:t> CPU/</a:t>
            </a:r>
            <a:r>
              <a:rPr lang="fi-FI" dirty="0" err="1"/>
              <a:t>computer</a:t>
            </a:r>
            <a:r>
              <a:rPr lang="fi-FI" dirty="0"/>
              <a:t> </a:t>
            </a:r>
            <a:r>
              <a:rPr lang="fi-FI" dirty="0" err="1"/>
              <a:t>intelligent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b="1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72DF8-4475-E444-B28B-732899182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6" y="2590800"/>
            <a:ext cx="8377821" cy="245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90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Software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CPU’s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b="1" dirty="0" err="1"/>
              <a:t>efficient</a:t>
            </a:r>
            <a:r>
              <a:rPr lang="fi-FI" b="1" dirty="0"/>
              <a:t> </a:t>
            </a:r>
            <a:r>
              <a:rPr lang="fi-FI" dirty="0" err="1"/>
              <a:t>but</a:t>
            </a:r>
            <a:r>
              <a:rPr lang="fi-FI" b="1" dirty="0"/>
              <a:t> </a:t>
            </a:r>
            <a:r>
              <a:rPr lang="fi-FI" b="1" dirty="0" err="1"/>
              <a:t>stupid</a:t>
            </a:r>
            <a:endParaRPr lang="fi-FI" b="1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b="1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b="1" dirty="0" err="1"/>
              <a:t>Efficient</a:t>
            </a:r>
            <a:r>
              <a:rPr lang="fi-FI" b="1" dirty="0"/>
              <a:t> =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able</a:t>
            </a:r>
            <a:r>
              <a:rPr lang="fi-FI" dirty="0"/>
              <a:t> to </a:t>
            </a:r>
            <a:r>
              <a:rPr lang="fi-FI" dirty="0" err="1"/>
              <a:t>process</a:t>
            </a:r>
            <a:r>
              <a:rPr lang="fi-FI" dirty="0"/>
              <a:t> </a:t>
            </a:r>
            <a:r>
              <a:rPr lang="fi-FI" dirty="0" err="1"/>
              <a:t>masses</a:t>
            </a:r>
            <a:r>
              <a:rPr lang="fi-FI" dirty="0"/>
              <a:t> of data and </a:t>
            </a:r>
            <a:r>
              <a:rPr lang="fi-FI" dirty="0" err="1"/>
              <a:t>exeucute</a:t>
            </a:r>
            <a:r>
              <a:rPr lang="fi-FI" dirty="0"/>
              <a:t> </a:t>
            </a:r>
            <a:r>
              <a:rPr lang="fi-FI" dirty="0" err="1"/>
              <a:t>billions</a:t>
            </a:r>
            <a:r>
              <a:rPr lang="fi-FI" dirty="0"/>
              <a:t> of </a:t>
            </a:r>
            <a:r>
              <a:rPr lang="fi-FI" dirty="0" err="1"/>
              <a:t>operations</a:t>
            </a:r>
            <a:r>
              <a:rPr lang="fi-FI" dirty="0"/>
              <a:t> in </a:t>
            </a:r>
            <a:r>
              <a:rPr lang="fi-FI" dirty="0" err="1"/>
              <a:t>second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b="1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b="1" dirty="0" err="1"/>
              <a:t>Stupid</a:t>
            </a:r>
            <a:r>
              <a:rPr lang="fi-FI" b="1" dirty="0"/>
              <a:t> =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order</a:t>
            </a:r>
            <a:r>
              <a:rPr lang="fi-FI" dirty="0"/>
              <a:t> is </a:t>
            </a:r>
            <a:r>
              <a:rPr lang="fi-FI" dirty="0" err="1"/>
              <a:t>simple</a:t>
            </a:r>
            <a:r>
              <a:rPr lang="fi-FI" dirty="0"/>
              <a:t> and </a:t>
            </a:r>
            <a:r>
              <a:rPr lang="fi-FI" dirty="0" err="1"/>
              <a:t>mechanical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CPU’s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able</a:t>
            </a:r>
            <a:r>
              <a:rPr lang="fi-FI" dirty="0"/>
              <a:t> to </a:t>
            </a:r>
            <a:r>
              <a:rPr lang="fi-FI" dirty="0" err="1"/>
              <a:t>think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decissions</a:t>
            </a:r>
            <a:r>
              <a:rPr lang="fi-FI" dirty="0"/>
              <a:t> on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own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94202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Software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Task</a:t>
            </a:r>
            <a:r>
              <a:rPr lang="fi-FI" dirty="0"/>
              <a:t> of </a:t>
            </a:r>
            <a:r>
              <a:rPr lang="fi-FI" dirty="0" err="1"/>
              <a:t>programmer</a:t>
            </a:r>
            <a:r>
              <a:rPr lang="fi-FI" dirty="0"/>
              <a:t> is to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meets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requirements</a:t>
            </a:r>
            <a:r>
              <a:rPr lang="fi-FI" dirty="0"/>
              <a:t> of feature </a:t>
            </a:r>
            <a:r>
              <a:rPr lang="fi-FI" dirty="0" err="1"/>
              <a:t>needed</a:t>
            </a:r>
            <a:r>
              <a:rPr lang="fi-FI" dirty="0"/>
              <a:t>. </a:t>
            </a:r>
            <a:r>
              <a:rPr lang="fi-FI" dirty="0" err="1"/>
              <a:t>Then</a:t>
            </a:r>
            <a:r>
              <a:rPr lang="fi-FI" dirty="0"/>
              <a:t> CPU </a:t>
            </a:r>
            <a:r>
              <a:rPr lang="fi-FI" dirty="0" err="1"/>
              <a:t>executes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inorder</a:t>
            </a:r>
            <a:r>
              <a:rPr lang="fi-FI" dirty="0"/>
              <a:t> to </a:t>
            </a:r>
            <a:r>
              <a:rPr lang="fi-FI" dirty="0" err="1"/>
              <a:t>implement</a:t>
            </a:r>
            <a:r>
              <a:rPr lang="fi-FI" dirty="0"/>
              <a:t> feature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b="1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82786-B97B-ED45-9CC4-4678B1F33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29" y="3013789"/>
            <a:ext cx="8238565" cy="234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35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What’s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complete</a:t>
            </a:r>
            <a:r>
              <a:rPr lang="fi-FI" dirty="0"/>
              <a:t> </a:t>
            </a:r>
            <a:r>
              <a:rPr lang="fi-FI" dirty="0" err="1"/>
              <a:t>course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Complete 70% of </a:t>
            </a:r>
            <a:r>
              <a:rPr lang="fi-FI" dirty="0" err="1"/>
              <a:t>given</a:t>
            </a:r>
            <a:r>
              <a:rPr lang="fi-FI" dirty="0"/>
              <a:t> </a:t>
            </a:r>
            <a:r>
              <a:rPr lang="fi-FI" dirty="0" err="1"/>
              <a:t>excerises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739850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Software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Programmer</a:t>
            </a:r>
            <a:r>
              <a:rPr lang="fi-FI" dirty="0"/>
              <a:t> </a:t>
            </a:r>
            <a:r>
              <a:rPr lang="fi-FI" dirty="0" err="1"/>
              <a:t>uses</a:t>
            </a:r>
            <a:r>
              <a:rPr lang="fi-FI" dirty="0"/>
              <a:t> </a:t>
            </a:r>
            <a:r>
              <a:rPr lang="fi-FI" dirty="0" err="1"/>
              <a:t>languages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br>
              <a:rPr lang="fi-FI" dirty="0"/>
            </a:br>
            <a:r>
              <a:rPr lang="fi-FI" dirty="0"/>
              <a:t>C++, JAVA, Python, Swift, </a:t>
            </a:r>
            <a:r>
              <a:rPr lang="fi-FI" dirty="0" err="1"/>
              <a:t>Javascript</a:t>
            </a:r>
            <a:r>
              <a:rPr lang="fi-FI" dirty="0"/>
              <a:t>, </a:t>
            </a:r>
            <a:r>
              <a:rPr lang="fi-FI" dirty="0" err="1"/>
              <a:t>etc</a:t>
            </a:r>
            <a:r>
              <a:rPr lang="fi-FI" dirty="0"/>
              <a:t>…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Demos</a:t>
            </a:r>
            <a:r>
              <a:rPr lang="fi-FI" dirty="0"/>
              <a:t> of </a:t>
            </a:r>
            <a:r>
              <a:rPr lang="fi-FI" dirty="0" err="1"/>
              <a:t>language</a:t>
            </a:r>
            <a:r>
              <a:rPr lang="fi-FI" dirty="0"/>
              <a:t>….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b="1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69700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Software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Lets</a:t>
            </a:r>
            <a:r>
              <a:rPr lang="fi-FI" dirty="0"/>
              <a:t> </a:t>
            </a:r>
            <a:r>
              <a:rPr lang="fi-FI" dirty="0" err="1"/>
              <a:t>familiarise</a:t>
            </a:r>
            <a:r>
              <a:rPr lang="fi-FI" dirty="0"/>
              <a:t> </a:t>
            </a:r>
            <a:r>
              <a:rPr lang="fi-FI" dirty="0" err="1"/>
              <a:t>ourselves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programming</a:t>
            </a:r>
            <a:r>
              <a:rPr lang="fi-FI" dirty="0"/>
              <a:t>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>
                <a:hlinkClick r:id="rId2"/>
              </a:rPr>
              <a:t>https://studio.code.org/hoc/1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86463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Excerise</a:t>
            </a:r>
            <a:r>
              <a:rPr lang="fi-FI" dirty="0"/>
              <a:t> 1.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rolses</a:t>
            </a:r>
            <a:r>
              <a:rPr lang="fi-FI" dirty="0"/>
              <a:t> of </a:t>
            </a:r>
            <a:r>
              <a:rPr lang="fi-FI" dirty="0" err="1"/>
              <a:t>arithmetic</a:t>
            </a:r>
            <a:r>
              <a:rPr lang="fi-FI" dirty="0"/>
              <a:t> </a:t>
            </a:r>
            <a:r>
              <a:rPr lang="fi-FI" dirty="0" err="1"/>
              <a:t>unit</a:t>
            </a:r>
            <a:r>
              <a:rPr lang="fi-FI" dirty="0"/>
              <a:t> and </a:t>
            </a:r>
            <a:r>
              <a:rPr lang="fi-FI" dirty="0" err="1"/>
              <a:t>control</a:t>
            </a:r>
            <a:r>
              <a:rPr lang="fi-FI" dirty="0"/>
              <a:t> </a:t>
            </a:r>
            <a:r>
              <a:rPr lang="fi-FI" dirty="0" err="1"/>
              <a:t>unit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CPU?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Familiarize</a:t>
            </a:r>
            <a:r>
              <a:rPr lang="fi-FI" dirty="0"/>
              <a:t> </a:t>
            </a:r>
            <a:r>
              <a:rPr lang="fi-FI" dirty="0" err="1"/>
              <a:t>yourself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Interpreter</a:t>
            </a:r>
            <a:r>
              <a:rPr lang="fi-FI" dirty="0"/>
              <a:t>, Just-in-Time (JIT) </a:t>
            </a:r>
            <a:r>
              <a:rPr lang="fi-FI" dirty="0" err="1"/>
              <a:t>compiler</a:t>
            </a:r>
            <a:r>
              <a:rPr lang="fi-FI" dirty="0"/>
              <a:t> and </a:t>
            </a:r>
            <a:r>
              <a:rPr lang="fi-FI" dirty="0" err="1"/>
              <a:t>compiler</a:t>
            </a:r>
            <a:r>
              <a:rPr lang="fi-FI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fi-FI" dirty="0" err="1"/>
              <a:t>Whats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difference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?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examples</a:t>
            </a:r>
            <a:r>
              <a:rPr lang="fi-FI" dirty="0"/>
              <a:t> of </a:t>
            </a:r>
            <a:r>
              <a:rPr lang="fi-FI" dirty="0" err="1"/>
              <a:t>systems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?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35508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97780" y="2758313"/>
            <a:ext cx="8262258" cy="63411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sz="8000" dirty="0"/>
              <a:t>Hardware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sz="8000" dirty="0"/>
          </a:p>
        </p:txBody>
      </p:sp>
    </p:spTree>
    <p:extLst>
      <p:ext uri="{BB962C8B-B14F-4D97-AF65-F5344CB8AC3E}">
        <p14:creationId xmlns:p14="http://schemas.microsoft.com/office/powerpoint/2010/main" val="3746982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sz="4000" dirty="0"/>
              <a:t>Basics of HW / SW</a:t>
            </a:r>
          </a:p>
        </p:txBody>
      </p:sp>
      <p:pic>
        <p:nvPicPr>
          <p:cNvPr id="3076" name="Picture 4" descr="Kuvahaun tulos haulle computer system architecture">
            <a:extLst>
              <a:ext uri="{FF2B5EF4-FFF2-40B4-BE49-F238E27FC236}">
                <a16:creationId xmlns:a16="http://schemas.microsoft.com/office/drawing/2014/main" id="{6E6D9D1A-3269-3B4D-804A-2A9643CE6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17" y="1290917"/>
            <a:ext cx="7265895" cy="435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2D2F28-0704-864A-9375-9A61C3189EE4}"/>
              </a:ext>
            </a:extLst>
          </p:cNvPr>
          <p:cNvSpPr/>
          <p:nvPr/>
        </p:nvSpPr>
        <p:spPr>
          <a:xfrm>
            <a:off x="2725271" y="3827929"/>
            <a:ext cx="5325035" cy="179294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15542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Hardware</a:t>
            </a:r>
            <a:endParaRPr lang="fi-FI" dirty="0"/>
          </a:p>
        </p:txBody>
      </p:sp>
      <p:pic>
        <p:nvPicPr>
          <p:cNvPr id="1030" name="Picture 6" descr="apple, computer, designer">
            <a:extLst>
              <a:ext uri="{FF2B5EF4-FFF2-40B4-BE49-F238E27FC236}">
                <a16:creationId xmlns:a16="http://schemas.microsoft.com/office/drawing/2014/main" id="{9A6A00B0-EB30-8349-862E-AC5ACC5CB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1" y="1524001"/>
            <a:ext cx="5256983" cy="269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erior of Office Building">
            <a:extLst>
              <a:ext uri="{FF2B5EF4-FFF2-40B4-BE49-F238E27FC236}">
                <a16:creationId xmlns:a16="http://schemas.microsoft.com/office/drawing/2014/main" id="{ED141732-8A93-4843-AB19-BB055F5FD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0" y="4220030"/>
            <a:ext cx="5255145" cy="18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mages.pexels.com/photos/120049/pexels-photo-120049.jpeg?auto=compress&amp;cs=tinysrgb&amp;dpr=2&amp;h=750&amp;w=1260">
            <a:extLst>
              <a:ext uri="{FF2B5EF4-FFF2-40B4-BE49-F238E27FC236}">
                <a16:creationId xmlns:a16="http://schemas.microsoft.com/office/drawing/2014/main" id="{48E13F69-EA68-1942-B6B5-4A2830D59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454" y="1524001"/>
            <a:ext cx="3573252" cy="200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ite and Black Desk Calculator on White Graphing Paper">
            <a:extLst>
              <a:ext uri="{FF2B5EF4-FFF2-40B4-BE49-F238E27FC236}">
                <a16:creationId xmlns:a16="http://schemas.microsoft.com/office/drawing/2014/main" id="{94E04220-B5E7-F544-A0A9-120951BDA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615" y="3449048"/>
            <a:ext cx="3575091" cy="238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41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Hardware </a:t>
            </a:r>
            <a:r>
              <a:rPr lang="fi-FI" sz="4000" dirty="0" err="1"/>
              <a:t>architecture</a:t>
            </a:r>
            <a:endParaRPr lang="fi-FI" dirty="0"/>
          </a:p>
        </p:txBody>
      </p:sp>
      <p:pic>
        <p:nvPicPr>
          <p:cNvPr id="2050" name="Picture 2" descr="Kuvahaun tulos haulle computer system architecture">
            <a:extLst>
              <a:ext uri="{FF2B5EF4-FFF2-40B4-BE49-F238E27FC236}">
                <a16:creationId xmlns:a16="http://schemas.microsoft.com/office/drawing/2014/main" id="{BAC74290-E4B1-C349-9EE5-77892F2E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93" y="1380617"/>
            <a:ext cx="6664715" cy="499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17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4000" dirty="0"/>
              <a:t>Hardware</a:t>
            </a:r>
            <a:endParaRPr lang="fi-F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444CA-408E-3D46-AD2F-45C00531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Central </a:t>
            </a:r>
            <a:r>
              <a:rPr lang="fi-FI" dirty="0" err="1"/>
              <a:t>processing</a:t>
            </a:r>
            <a:r>
              <a:rPr lang="fi-FI" dirty="0"/>
              <a:t> </a:t>
            </a:r>
            <a:r>
              <a:rPr lang="fi-FI" dirty="0" err="1"/>
              <a:t>unit</a:t>
            </a:r>
            <a:r>
              <a:rPr lang="fi-FI" dirty="0"/>
              <a:t> (CPU)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CPU is </a:t>
            </a:r>
            <a:r>
              <a:rPr lang="fi-FI" dirty="0" err="1"/>
              <a:t>responsible</a:t>
            </a:r>
            <a:r>
              <a:rPr lang="fi-FI" dirty="0"/>
              <a:t> of </a:t>
            </a:r>
            <a:r>
              <a:rPr lang="fi-FI" dirty="0" err="1"/>
              <a:t>execution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progam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/>
              <a:t>Controls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devices</a:t>
            </a:r>
            <a:r>
              <a:rPr lang="fi-FI" dirty="0"/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both</a:t>
            </a:r>
            <a:r>
              <a:rPr lang="fi-FI" dirty="0"/>
              <a:t> </a:t>
            </a:r>
            <a:r>
              <a:rPr lang="fi-FI" dirty="0" err="1"/>
              <a:t>control</a:t>
            </a:r>
            <a:r>
              <a:rPr lang="fi-FI" dirty="0"/>
              <a:t> and </a:t>
            </a:r>
            <a:r>
              <a:rPr lang="fi-FI" dirty="0" err="1"/>
              <a:t>arithmetic</a:t>
            </a:r>
            <a:r>
              <a:rPr lang="fi-FI" dirty="0"/>
              <a:t> </a:t>
            </a:r>
            <a:r>
              <a:rPr lang="fi-FI" dirty="0" err="1"/>
              <a:t>units</a:t>
            </a: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1412472"/>
      </p:ext>
    </p:extLst>
  </p:cSld>
  <p:clrMapOvr>
    <a:masterClrMapping/>
  </p:clrMapOvr>
</p:sld>
</file>

<file path=ppt/theme/theme1.xml><?xml version="1.0" encoding="utf-8"?>
<a:theme xmlns:a="http://schemas.openxmlformats.org/drawingml/2006/main" name="CENTRIA 2017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C73D018995741A39232355BFA298B" ma:contentTypeVersion="3" ma:contentTypeDescription="Create a new document." ma:contentTypeScope="" ma:versionID="4f29f4f1ffe54ab2c54dc7adccf934ee">
  <xsd:schema xmlns:xsd="http://www.w3.org/2001/XMLSchema" xmlns:xs="http://www.w3.org/2001/XMLSchema" xmlns:p="http://schemas.microsoft.com/office/2006/metadata/properties" xmlns:ns2="c3866cd0-27f3-4bc4-8745-0484ecbb38ee" targetNamespace="http://schemas.microsoft.com/office/2006/metadata/properties" ma:root="true" ma:fieldsID="e68b996a5c3d0cbb72b85f3e281e52dd" ns2:_="">
    <xsd:import namespace="c3866cd0-27f3-4bc4-8745-0484ecbb38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66cd0-27f3-4bc4-8745-0484ecbb3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7FDB01-AF0B-43BA-AAF4-5744AB83392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A68FA58-AE92-4F21-8864-D17AC775AA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66cd0-27f3-4bc4-8745-0484ecbb38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3EF240-F263-489F-961D-F6C27DCFB2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11979</TotalTime>
  <Words>735</Words>
  <Application>Microsoft Macintosh PowerPoint</Application>
  <PresentationFormat>On-screen Show (4:3)</PresentationFormat>
  <Paragraphs>174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Corbel</vt:lpstr>
      <vt:lpstr>CENTRIA 2017</vt:lpstr>
      <vt:lpstr>Basics in programming</vt:lpstr>
      <vt:lpstr>Course objectives</vt:lpstr>
      <vt:lpstr>Course contents</vt:lpstr>
      <vt:lpstr>What’s need to complete course</vt:lpstr>
      <vt:lpstr>PowerPoint Presentation</vt:lpstr>
      <vt:lpstr>Basics of HW / SW</vt:lpstr>
      <vt:lpstr>Hardware</vt:lpstr>
      <vt:lpstr>Hardware architecture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Harware</vt:lpstr>
      <vt:lpstr>Hardware</vt:lpstr>
      <vt:lpstr>Harware</vt:lpstr>
      <vt:lpstr>Hardware</vt:lpstr>
      <vt:lpstr>Hardware</vt:lpstr>
      <vt:lpstr>Hardware</vt:lpstr>
      <vt:lpstr>PowerPoint Presentation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Excerise 1.</vt:lpstr>
    </vt:vector>
  </TitlesOfParts>
  <Company>Centria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Johanna Essel</dc:creator>
  <cp:lastModifiedBy>Jari Isohanni</cp:lastModifiedBy>
  <cp:revision>118</cp:revision>
  <dcterms:created xsi:type="dcterms:W3CDTF">2017-05-08T07:46:11Z</dcterms:created>
  <dcterms:modified xsi:type="dcterms:W3CDTF">2019-10-23T08:49:13Z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0x01010005FC73D018995741A39232355BFA298B</vt:lpwstr>
  </property>
</Properties>
</file>